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9" r:id="rId3"/>
    <p:sldId id="300" r:id="rId4"/>
    <p:sldId id="316" r:id="rId5"/>
    <p:sldId id="318" r:id="rId6"/>
    <p:sldId id="319" r:id="rId7"/>
    <p:sldId id="321" r:id="rId8"/>
    <p:sldId id="259" r:id="rId9"/>
    <p:sldId id="324" r:id="rId10"/>
    <p:sldId id="325" r:id="rId11"/>
    <p:sldId id="326" r:id="rId12"/>
    <p:sldId id="327" r:id="rId13"/>
    <p:sldId id="330" r:id="rId14"/>
    <p:sldId id="328" r:id="rId15"/>
    <p:sldId id="329" r:id="rId16"/>
    <p:sldId id="331" r:id="rId17"/>
    <p:sldId id="332" r:id="rId18"/>
    <p:sldId id="333" r:id="rId19"/>
    <p:sldId id="267" r:id="rId20"/>
    <p:sldId id="269" r:id="rId21"/>
    <p:sldId id="270" r:id="rId22"/>
    <p:sldId id="317" r:id="rId23"/>
    <p:sldId id="268" r:id="rId24"/>
    <p:sldId id="271" r:id="rId25"/>
    <p:sldId id="272" r:id="rId26"/>
    <p:sldId id="281" r:id="rId27"/>
    <p:sldId id="273" r:id="rId28"/>
    <p:sldId id="282" r:id="rId29"/>
    <p:sldId id="283" r:id="rId30"/>
    <p:sldId id="277" r:id="rId31"/>
    <p:sldId id="289" r:id="rId32"/>
    <p:sldId id="290" r:id="rId33"/>
    <p:sldId id="278" r:id="rId34"/>
    <p:sldId id="287" r:id="rId35"/>
    <p:sldId id="288" r:id="rId36"/>
    <p:sldId id="320" r:id="rId37"/>
    <p:sldId id="334" r:id="rId38"/>
    <p:sldId id="314" r:id="rId39"/>
    <p:sldId id="315" r:id="rId4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1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26BE10-39DB-4C2F-B258-DC07BF27175C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E02483BD-786B-45F9-BBF0-3230FA42241F}">
      <dgm:prSet phldrT="[Text]"/>
      <dgm:spPr/>
      <dgm:t>
        <a:bodyPr/>
        <a:lstStyle/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271B</a:t>
          </a:r>
        </a:p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(Lower of)</a:t>
          </a:r>
          <a:endParaRPr lang="en-IN" b="1" dirty="0">
            <a:latin typeface="Times New Roman" pitchFamily="18" charset="0"/>
            <a:cs typeface="Times New Roman" pitchFamily="18" charset="0"/>
          </a:endParaRPr>
        </a:p>
      </dgm:t>
    </dgm:pt>
    <dgm:pt modelId="{72A8BABD-180B-4BB4-A109-001E5E587067}" type="parTrans" cxnId="{A90B447E-6A34-43B0-8684-D279A072ADCD}">
      <dgm:prSet/>
      <dgm:spPr/>
      <dgm:t>
        <a:bodyPr/>
        <a:lstStyle/>
        <a:p>
          <a:endParaRPr lang="en-IN"/>
        </a:p>
      </dgm:t>
    </dgm:pt>
    <dgm:pt modelId="{31A0D172-ABD1-432D-81CC-847EFB19E9A4}" type="sibTrans" cxnId="{A90B447E-6A34-43B0-8684-D279A072ADCD}">
      <dgm:prSet/>
      <dgm:spPr/>
      <dgm:t>
        <a:bodyPr/>
        <a:lstStyle/>
        <a:p>
          <a:endParaRPr lang="en-IN"/>
        </a:p>
      </dgm:t>
    </dgm:pt>
    <dgm:pt modelId="{641CB24F-962E-485C-8794-A00A78B5C08E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0.5% of Turnover</a:t>
          </a:r>
          <a:endParaRPr lang="en-IN" dirty="0">
            <a:latin typeface="Times New Roman" pitchFamily="18" charset="0"/>
            <a:cs typeface="Times New Roman" pitchFamily="18" charset="0"/>
          </a:endParaRPr>
        </a:p>
      </dgm:t>
    </dgm:pt>
    <dgm:pt modelId="{EB6ED5F3-C47C-4BC2-9544-96FF0FF9AED3}" type="parTrans" cxnId="{F9DF47BF-D61F-4FD9-84DD-6BF90A5AC13C}">
      <dgm:prSet/>
      <dgm:spPr/>
      <dgm:t>
        <a:bodyPr/>
        <a:lstStyle/>
        <a:p>
          <a:endParaRPr lang="en-IN"/>
        </a:p>
      </dgm:t>
    </dgm:pt>
    <dgm:pt modelId="{2883AF92-B5BE-4AE7-9DED-E0D886E4CBF0}" type="sibTrans" cxnId="{F9DF47BF-D61F-4FD9-84DD-6BF90A5AC13C}">
      <dgm:prSet/>
      <dgm:spPr/>
      <dgm:t>
        <a:bodyPr/>
        <a:lstStyle/>
        <a:p>
          <a:endParaRPr lang="en-IN"/>
        </a:p>
      </dgm:t>
    </dgm:pt>
    <dgm:pt modelId="{0176BA70-899C-42EA-9CD3-EB1538B57EA5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Rs. 1,50,000/-</a:t>
          </a:r>
          <a:endParaRPr lang="en-IN" dirty="0">
            <a:latin typeface="Times New Roman" pitchFamily="18" charset="0"/>
            <a:cs typeface="Times New Roman" pitchFamily="18" charset="0"/>
          </a:endParaRPr>
        </a:p>
      </dgm:t>
    </dgm:pt>
    <dgm:pt modelId="{77D917E6-7FE6-4DE3-AD28-219F623D2A1C}" type="parTrans" cxnId="{2EE7D00F-E516-45F9-AFA5-237E275466E0}">
      <dgm:prSet/>
      <dgm:spPr/>
      <dgm:t>
        <a:bodyPr/>
        <a:lstStyle/>
        <a:p>
          <a:endParaRPr lang="en-IN"/>
        </a:p>
      </dgm:t>
    </dgm:pt>
    <dgm:pt modelId="{28BA30A7-B1B3-4D52-B475-3A034752205E}" type="sibTrans" cxnId="{2EE7D00F-E516-45F9-AFA5-237E275466E0}">
      <dgm:prSet/>
      <dgm:spPr/>
      <dgm:t>
        <a:bodyPr/>
        <a:lstStyle/>
        <a:p>
          <a:endParaRPr lang="en-IN"/>
        </a:p>
      </dgm:t>
    </dgm:pt>
    <dgm:pt modelId="{DBF6E8E7-6FF1-4B52-B0DF-2022C8AF9F18}" type="pres">
      <dgm:prSet presAssocID="{2B26BE10-39DB-4C2F-B258-DC07BF27175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E28F8F-5CE1-40A5-A82C-41F3C5B5ABCD}" type="pres">
      <dgm:prSet presAssocID="{2B26BE10-39DB-4C2F-B258-DC07BF27175C}" presName="hierFlow" presStyleCnt="0"/>
      <dgm:spPr/>
    </dgm:pt>
    <dgm:pt modelId="{85269D75-CCC4-44D3-9AC2-CB5D9288EAC8}" type="pres">
      <dgm:prSet presAssocID="{2B26BE10-39DB-4C2F-B258-DC07BF27175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1FAE971-3AC1-4A30-9AB0-D6C54EF216DC}" type="pres">
      <dgm:prSet presAssocID="{E02483BD-786B-45F9-BBF0-3230FA42241F}" presName="Name14" presStyleCnt="0"/>
      <dgm:spPr/>
    </dgm:pt>
    <dgm:pt modelId="{62410B86-CE24-47FD-A211-D9B149548B93}" type="pres">
      <dgm:prSet presAssocID="{E02483BD-786B-45F9-BBF0-3230FA42241F}" presName="level1Shape" presStyleLbl="node0" presStyleIdx="0" presStyleCnt="1" custScaleX="17570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4DA7AD1-4215-41DC-94F8-1649CF1023B5}" type="pres">
      <dgm:prSet presAssocID="{E02483BD-786B-45F9-BBF0-3230FA42241F}" presName="hierChild2" presStyleCnt="0"/>
      <dgm:spPr/>
    </dgm:pt>
    <dgm:pt modelId="{09111081-44A5-42C9-8671-5A9211B3BD54}" type="pres">
      <dgm:prSet presAssocID="{EB6ED5F3-C47C-4BC2-9544-96FF0FF9AED3}" presName="Name19" presStyleLbl="parChTrans1D2" presStyleIdx="0" presStyleCnt="2"/>
      <dgm:spPr/>
      <dgm:t>
        <a:bodyPr/>
        <a:lstStyle/>
        <a:p>
          <a:endParaRPr lang="en-US"/>
        </a:p>
      </dgm:t>
    </dgm:pt>
    <dgm:pt modelId="{4EDBE775-181C-4C5F-A0B7-1F95C31D6B2B}" type="pres">
      <dgm:prSet presAssocID="{641CB24F-962E-485C-8794-A00A78B5C08E}" presName="Name21" presStyleCnt="0"/>
      <dgm:spPr/>
    </dgm:pt>
    <dgm:pt modelId="{05965194-5611-4488-98AF-56A10B011709}" type="pres">
      <dgm:prSet presAssocID="{641CB24F-962E-485C-8794-A00A78B5C08E}" presName="level2Shape" presStyleLbl="node2" presStyleIdx="0" presStyleCnt="2" custScaleX="142741"/>
      <dgm:spPr/>
      <dgm:t>
        <a:bodyPr/>
        <a:lstStyle/>
        <a:p>
          <a:endParaRPr lang="en-IN"/>
        </a:p>
      </dgm:t>
    </dgm:pt>
    <dgm:pt modelId="{5433BC44-F89E-4126-8BFC-2A31AA905067}" type="pres">
      <dgm:prSet presAssocID="{641CB24F-962E-485C-8794-A00A78B5C08E}" presName="hierChild3" presStyleCnt="0"/>
      <dgm:spPr/>
    </dgm:pt>
    <dgm:pt modelId="{C0002181-201F-4D08-BEA1-6C26C93DC9A6}" type="pres">
      <dgm:prSet presAssocID="{77D917E6-7FE6-4DE3-AD28-219F623D2A1C}" presName="Name19" presStyleLbl="parChTrans1D2" presStyleIdx="1" presStyleCnt="2"/>
      <dgm:spPr/>
      <dgm:t>
        <a:bodyPr/>
        <a:lstStyle/>
        <a:p>
          <a:endParaRPr lang="en-US"/>
        </a:p>
      </dgm:t>
    </dgm:pt>
    <dgm:pt modelId="{AA4C1E80-B42D-4F72-B89B-39EF258299E4}" type="pres">
      <dgm:prSet presAssocID="{0176BA70-899C-42EA-9CD3-EB1538B57EA5}" presName="Name21" presStyleCnt="0"/>
      <dgm:spPr/>
    </dgm:pt>
    <dgm:pt modelId="{045D642E-3979-44F0-8B49-F8DD4B3EC970}" type="pres">
      <dgm:prSet presAssocID="{0176BA70-899C-42EA-9CD3-EB1538B57EA5}" presName="level2Shape" presStyleLbl="node2" presStyleIdx="1" presStyleCnt="2" custScaleX="156346"/>
      <dgm:spPr/>
      <dgm:t>
        <a:bodyPr/>
        <a:lstStyle/>
        <a:p>
          <a:endParaRPr lang="en-US"/>
        </a:p>
      </dgm:t>
    </dgm:pt>
    <dgm:pt modelId="{B592D28D-AFBA-40A7-8414-9E5B71E35C8E}" type="pres">
      <dgm:prSet presAssocID="{0176BA70-899C-42EA-9CD3-EB1538B57EA5}" presName="hierChild3" presStyleCnt="0"/>
      <dgm:spPr/>
    </dgm:pt>
    <dgm:pt modelId="{DE4B21A6-08B3-46DA-9C94-325432D32F6F}" type="pres">
      <dgm:prSet presAssocID="{2B26BE10-39DB-4C2F-B258-DC07BF27175C}" presName="bgShapesFlow" presStyleCnt="0"/>
      <dgm:spPr/>
    </dgm:pt>
  </dgm:ptLst>
  <dgm:cxnLst>
    <dgm:cxn modelId="{3A88625A-E3D8-45DA-928D-93AB7A94234A}" type="presOf" srcId="{77D917E6-7FE6-4DE3-AD28-219F623D2A1C}" destId="{C0002181-201F-4D08-BEA1-6C26C93DC9A6}" srcOrd="0" destOrd="0" presId="urn:microsoft.com/office/officeart/2005/8/layout/hierarchy6"/>
    <dgm:cxn modelId="{A90B447E-6A34-43B0-8684-D279A072ADCD}" srcId="{2B26BE10-39DB-4C2F-B258-DC07BF27175C}" destId="{E02483BD-786B-45F9-BBF0-3230FA42241F}" srcOrd="0" destOrd="0" parTransId="{72A8BABD-180B-4BB4-A109-001E5E587067}" sibTransId="{31A0D172-ABD1-432D-81CC-847EFB19E9A4}"/>
    <dgm:cxn modelId="{F9DF47BF-D61F-4FD9-84DD-6BF90A5AC13C}" srcId="{E02483BD-786B-45F9-BBF0-3230FA42241F}" destId="{641CB24F-962E-485C-8794-A00A78B5C08E}" srcOrd="0" destOrd="0" parTransId="{EB6ED5F3-C47C-4BC2-9544-96FF0FF9AED3}" sibTransId="{2883AF92-B5BE-4AE7-9DED-E0D886E4CBF0}"/>
    <dgm:cxn modelId="{21E00F13-86FC-4BCE-AAA9-0DF208DF27F7}" type="presOf" srcId="{E02483BD-786B-45F9-BBF0-3230FA42241F}" destId="{62410B86-CE24-47FD-A211-D9B149548B93}" srcOrd="0" destOrd="0" presId="urn:microsoft.com/office/officeart/2005/8/layout/hierarchy6"/>
    <dgm:cxn modelId="{2EE7D00F-E516-45F9-AFA5-237E275466E0}" srcId="{E02483BD-786B-45F9-BBF0-3230FA42241F}" destId="{0176BA70-899C-42EA-9CD3-EB1538B57EA5}" srcOrd="1" destOrd="0" parTransId="{77D917E6-7FE6-4DE3-AD28-219F623D2A1C}" sibTransId="{28BA30A7-B1B3-4D52-B475-3A034752205E}"/>
    <dgm:cxn modelId="{1812EB36-115D-421F-A8E0-CDB3C019D65C}" type="presOf" srcId="{EB6ED5F3-C47C-4BC2-9544-96FF0FF9AED3}" destId="{09111081-44A5-42C9-8671-5A9211B3BD54}" srcOrd="0" destOrd="0" presId="urn:microsoft.com/office/officeart/2005/8/layout/hierarchy6"/>
    <dgm:cxn modelId="{45405D7B-8CCE-44BF-B59D-469CFF05C020}" type="presOf" srcId="{0176BA70-899C-42EA-9CD3-EB1538B57EA5}" destId="{045D642E-3979-44F0-8B49-F8DD4B3EC970}" srcOrd="0" destOrd="0" presId="urn:microsoft.com/office/officeart/2005/8/layout/hierarchy6"/>
    <dgm:cxn modelId="{D1AF9382-9703-4585-91A2-BD0F9A23B866}" type="presOf" srcId="{2B26BE10-39DB-4C2F-B258-DC07BF27175C}" destId="{DBF6E8E7-6FF1-4B52-B0DF-2022C8AF9F18}" srcOrd="0" destOrd="0" presId="urn:microsoft.com/office/officeart/2005/8/layout/hierarchy6"/>
    <dgm:cxn modelId="{07B6FD39-03C1-4421-BFE6-37258D4B3984}" type="presOf" srcId="{641CB24F-962E-485C-8794-A00A78B5C08E}" destId="{05965194-5611-4488-98AF-56A10B011709}" srcOrd="0" destOrd="0" presId="urn:microsoft.com/office/officeart/2005/8/layout/hierarchy6"/>
    <dgm:cxn modelId="{E000AAB9-5AFF-4BDD-BF82-8322A14A5A6E}" type="presParOf" srcId="{DBF6E8E7-6FF1-4B52-B0DF-2022C8AF9F18}" destId="{FFE28F8F-5CE1-40A5-A82C-41F3C5B5ABCD}" srcOrd="0" destOrd="0" presId="urn:microsoft.com/office/officeart/2005/8/layout/hierarchy6"/>
    <dgm:cxn modelId="{4E1A2F48-4651-45A9-B426-43FACED0C11E}" type="presParOf" srcId="{FFE28F8F-5CE1-40A5-A82C-41F3C5B5ABCD}" destId="{85269D75-CCC4-44D3-9AC2-CB5D9288EAC8}" srcOrd="0" destOrd="0" presId="urn:microsoft.com/office/officeart/2005/8/layout/hierarchy6"/>
    <dgm:cxn modelId="{59EADC2E-006A-4F72-BB02-A8623CB6BF68}" type="presParOf" srcId="{85269D75-CCC4-44D3-9AC2-CB5D9288EAC8}" destId="{E1FAE971-3AC1-4A30-9AB0-D6C54EF216DC}" srcOrd="0" destOrd="0" presId="urn:microsoft.com/office/officeart/2005/8/layout/hierarchy6"/>
    <dgm:cxn modelId="{5DCA2C57-34AE-44CB-96D6-E751FCE8D4FC}" type="presParOf" srcId="{E1FAE971-3AC1-4A30-9AB0-D6C54EF216DC}" destId="{62410B86-CE24-47FD-A211-D9B149548B93}" srcOrd="0" destOrd="0" presId="urn:microsoft.com/office/officeart/2005/8/layout/hierarchy6"/>
    <dgm:cxn modelId="{AE3960B4-5358-4886-AF50-A4C4E097C916}" type="presParOf" srcId="{E1FAE971-3AC1-4A30-9AB0-D6C54EF216DC}" destId="{54DA7AD1-4215-41DC-94F8-1649CF1023B5}" srcOrd="1" destOrd="0" presId="urn:microsoft.com/office/officeart/2005/8/layout/hierarchy6"/>
    <dgm:cxn modelId="{604FC46A-4FBD-403A-997B-2B0979CCE561}" type="presParOf" srcId="{54DA7AD1-4215-41DC-94F8-1649CF1023B5}" destId="{09111081-44A5-42C9-8671-5A9211B3BD54}" srcOrd="0" destOrd="0" presId="urn:microsoft.com/office/officeart/2005/8/layout/hierarchy6"/>
    <dgm:cxn modelId="{B84B4743-A802-464B-A77C-EB051F1959B3}" type="presParOf" srcId="{54DA7AD1-4215-41DC-94F8-1649CF1023B5}" destId="{4EDBE775-181C-4C5F-A0B7-1F95C31D6B2B}" srcOrd="1" destOrd="0" presId="urn:microsoft.com/office/officeart/2005/8/layout/hierarchy6"/>
    <dgm:cxn modelId="{34AE2F31-317B-4414-8A30-F18AB2C93209}" type="presParOf" srcId="{4EDBE775-181C-4C5F-A0B7-1F95C31D6B2B}" destId="{05965194-5611-4488-98AF-56A10B011709}" srcOrd="0" destOrd="0" presId="urn:microsoft.com/office/officeart/2005/8/layout/hierarchy6"/>
    <dgm:cxn modelId="{315136F3-4A4A-4324-862A-367BF97A75FA}" type="presParOf" srcId="{4EDBE775-181C-4C5F-A0B7-1F95C31D6B2B}" destId="{5433BC44-F89E-4126-8BFC-2A31AA905067}" srcOrd="1" destOrd="0" presId="urn:microsoft.com/office/officeart/2005/8/layout/hierarchy6"/>
    <dgm:cxn modelId="{1EC4C6C7-403C-46C4-865E-A6A7843BE708}" type="presParOf" srcId="{54DA7AD1-4215-41DC-94F8-1649CF1023B5}" destId="{C0002181-201F-4D08-BEA1-6C26C93DC9A6}" srcOrd="2" destOrd="0" presId="urn:microsoft.com/office/officeart/2005/8/layout/hierarchy6"/>
    <dgm:cxn modelId="{213AEACB-16BC-4C10-88C9-07F62BD8F610}" type="presParOf" srcId="{54DA7AD1-4215-41DC-94F8-1649CF1023B5}" destId="{AA4C1E80-B42D-4F72-B89B-39EF258299E4}" srcOrd="3" destOrd="0" presId="urn:microsoft.com/office/officeart/2005/8/layout/hierarchy6"/>
    <dgm:cxn modelId="{09AF19A9-0DD5-40FB-90A2-1491FBB5619B}" type="presParOf" srcId="{AA4C1E80-B42D-4F72-B89B-39EF258299E4}" destId="{045D642E-3979-44F0-8B49-F8DD4B3EC970}" srcOrd="0" destOrd="0" presId="urn:microsoft.com/office/officeart/2005/8/layout/hierarchy6"/>
    <dgm:cxn modelId="{169447F3-4FA3-48A3-A3E0-DEDD12C52952}" type="presParOf" srcId="{AA4C1E80-B42D-4F72-B89B-39EF258299E4}" destId="{B592D28D-AFBA-40A7-8414-9E5B71E35C8E}" srcOrd="1" destOrd="0" presId="urn:microsoft.com/office/officeart/2005/8/layout/hierarchy6"/>
    <dgm:cxn modelId="{B247CFDB-439A-4F73-B1BC-2BBBB3273B5B}" type="presParOf" srcId="{DBF6E8E7-6FF1-4B52-B0DF-2022C8AF9F18}" destId="{DE4B21A6-08B3-46DA-9C94-325432D32F6F}" srcOrd="1" destOrd="0" presId="urn:microsoft.com/office/officeart/2005/8/layout/hierarchy6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26BE10-39DB-4C2F-B258-DC07BF27175C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E02483BD-786B-45F9-BBF0-3230FA42241F}">
      <dgm:prSet phldrT="[Text]"/>
      <dgm:spPr/>
      <dgm:t>
        <a:bodyPr/>
        <a:lstStyle/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273B</a:t>
          </a:r>
        </a:p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(No Penalty if )</a:t>
          </a:r>
          <a:endParaRPr lang="en-IN" b="1" dirty="0">
            <a:latin typeface="Times New Roman" pitchFamily="18" charset="0"/>
            <a:cs typeface="Times New Roman" pitchFamily="18" charset="0"/>
          </a:endParaRPr>
        </a:p>
      </dgm:t>
    </dgm:pt>
    <dgm:pt modelId="{72A8BABD-180B-4BB4-A109-001E5E587067}" type="parTrans" cxnId="{A90B447E-6A34-43B0-8684-D279A072ADCD}">
      <dgm:prSet/>
      <dgm:spPr/>
      <dgm:t>
        <a:bodyPr/>
        <a:lstStyle/>
        <a:p>
          <a:endParaRPr lang="en-IN"/>
        </a:p>
      </dgm:t>
    </dgm:pt>
    <dgm:pt modelId="{31A0D172-ABD1-432D-81CC-847EFB19E9A4}" type="sibTrans" cxnId="{A90B447E-6A34-43B0-8684-D279A072ADCD}">
      <dgm:prSet/>
      <dgm:spPr/>
      <dgm:t>
        <a:bodyPr/>
        <a:lstStyle/>
        <a:p>
          <a:endParaRPr lang="en-IN"/>
        </a:p>
      </dgm:t>
    </dgm:pt>
    <dgm:pt modelId="{0176BA70-899C-42EA-9CD3-EB1538B57EA5}">
      <dgm:prSet phldrT="[Text]"/>
      <dgm:spPr/>
      <dgm:t>
        <a:bodyPr/>
        <a:lstStyle/>
        <a:p>
          <a:r>
            <a:rPr lang="en-US" dirty="0" smtClean="0">
              <a:latin typeface="Times New Roman" pitchFamily="18" charset="0"/>
              <a:cs typeface="Times New Roman" pitchFamily="18" charset="0"/>
            </a:rPr>
            <a:t>Reasonable Cause</a:t>
          </a:r>
          <a:endParaRPr lang="en-IN" dirty="0">
            <a:latin typeface="Times New Roman" pitchFamily="18" charset="0"/>
            <a:cs typeface="Times New Roman" pitchFamily="18" charset="0"/>
          </a:endParaRPr>
        </a:p>
      </dgm:t>
    </dgm:pt>
    <dgm:pt modelId="{77D917E6-7FE6-4DE3-AD28-219F623D2A1C}" type="parTrans" cxnId="{2EE7D00F-E516-45F9-AFA5-237E275466E0}">
      <dgm:prSet/>
      <dgm:spPr/>
      <dgm:t>
        <a:bodyPr/>
        <a:lstStyle/>
        <a:p>
          <a:endParaRPr lang="en-IN"/>
        </a:p>
      </dgm:t>
    </dgm:pt>
    <dgm:pt modelId="{28BA30A7-B1B3-4D52-B475-3A034752205E}" type="sibTrans" cxnId="{2EE7D00F-E516-45F9-AFA5-237E275466E0}">
      <dgm:prSet/>
      <dgm:spPr/>
      <dgm:t>
        <a:bodyPr/>
        <a:lstStyle/>
        <a:p>
          <a:endParaRPr lang="en-IN"/>
        </a:p>
      </dgm:t>
    </dgm:pt>
    <dgm:pt modelId="{DBF6E8E7-6FF1-4B52-B0DF-2022C8AF9F18}" type="pres">
      <dgm:prSet presAssocID="{2B26BE10-39DB-4C2F-B258-DC07BF27175C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FE28F8F-5CE1-40A5-A82C-41F3C5B5ABCD}" type="pres">
      <dgm:prSet presAssocID="{2B26BE10-39DB-4C2F-B258-DC07BF27175C}" presName="hierFlow" presStyleCnt="0"/>
      <dgm:spPr/>
    </dgm:pt>
    <dgm:pt modelId="{85269D75-CCC4-44D3-9AC2-CB5D9288EAC8}" type="pres">
      <dgm:prSet presAssocID="{2B26BE10-39DB-4C2F-B258-DC07BF27175C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E1FAE971-3AC1-4A30-9AB0-D6C54EF216DC}" type="pres">
      <dgm:prSet presAssocID="{E02483BD-786B-45F9-BBF0-3230FA42241F}" presName="Name14" presStyleCnt="0"/>
      <dgm:spPr/>
    </dgm:pt>
    <dgm:pt modelId="{62410B86-CE24-47FD-A211-D9B149548B93}" type="pres">
      <dgm:prSet presAssocID="{E02483BD-786B-45F9-BBF0-3230FA42241F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IN"/>
        </a:p>
      </dgm:t>
    </dgm:pt>
    <dgm:pt modelId="{54DA7AD1-4215-41DC-94F8-1649CF1023B5}" type="pres">
      <dgm:prSet presAssocID="{E02483BD-786B-45F9-BBF0-3230FA42241F}" presName="hierChild2" presStyleCnt="0"/>
      <dgm:spPr/>
    </dgm:pt>
    <dgm:pt modelId="{C0002181-201F-4D08-BEA1-6C26C93DC9A6}" type="pres">
      <dgm:prSet presAssocID="{77D917E6-7FE6-4DE3-AD28-219F623D2A1C}" presName="Name19" presStyleLbl="parChTrans1D2" presStyleIdx="0" presStyleCnt="1"/>
      <dgm:spPr/>
      <dgm:t>
        <a:bodyPr/>
        <a:lstStyle/>
        <a:p>
          <a:endParaRPr lang="en-US"/>
        </a:p>
      </dgm:t>
    </dgm:pt>
    <dgm:pt modelId="{AA4C1E80-B42D-4F72-B89B-39EF258299E4}" type="pres">
      <dgm:prSet presAssocID="{0176BA70-899C-42EA-9CD3-EB1538B57EA5}" presName="Name21" presStyleCnt="0"/>
      <dgm:spPr/>
    </dgm:pt>
    <dgm:pt modelId="{045D642E-3979-44F0-8B49-F8DD4B3EC970}" type="pres">
      <dgm:prSet presAssocID="{0176BA70-899C-42EA-9CD3-EB1538B57EA5}" presName="level2Shape" presStyleLbl="node2" presStyleIdx="0" presStyleCnt="1"/>
      <dgm:spPr/>
      <dgm:t>
        <a:bodyPr/>
        <a:lstStyle/>
        <a:p>
          <a:endParaRPr lang="en-US"/>
        </a:p>
      </dgm:t>
    </dgm:pt>
    <dgm:pt modelId="{B592D28D-AFBA-40A7-8414-9E5B71E35C8E}" type="pres">
      <dgm:prSet presAssocID="{0176BA70-899C-42EA-9CD3-EB1538B57EA5}" presName="hierChild3" presStyleCnt="0"/>
      <dgm:spPr/>
    </dgm:pt>
    <dgm:pt modelId="{DE4B21A6-08B3-46DA-9C94-325432D32F6F}" type="pres">
      <dgm:prSet presAssocID="{2B26BE10-39DB-4C2F-B258-DC07BF27175C}" presName="bgShapesFlow" presStyleCnt="0"/>
      <dgm:spPr/>
    </dgm:pt>
  </dgm:ptLst>
  <dgm:cxnLst>
    <dgm:cxn modelId="{A90B447E-6A34-43B0-8684-D279A072ADCD}" srcId="{2B26BE10-39DB-4C2F-B258-DC07BF27175C}" destId="{E02483BD-786B-45F9-BBF0-3230FA42241F}" srcOrd="0" destOrd="0" parTransId="{72A8BABD-180B-4BB4-A109-001E5E587067}" sibTransId="{31A0D172-ABD1-432D-81CC-847EFB19E9A4}"/>
    <dgm:cxn modelId="{2EE7D00F-E516-45F9-AFA5-237E275466E0}" srcId="{E02483BD-786B-45F9-BBF0-3230FA42241F}" destId="{0176BA70-899C-42EA-9CD3-EB1538B57EA5}" srcOrd="0" destOrd="0" parTransId="{77D917E6-7FE6-4DE3-AD28-219F623D2A1C}" sibTransId="{28BA30A7-B1B3-4D52-B475-3A034752205E}"/>
    <dgm:cxn modelId="{90E8653B-8ED9-4F73-89C2-03226C833DA9}" type="presOf" srcId="{E02483BD-786B-45F9-BBF0-3230FA42241F}" destId="{62410B86-CE24-47FD-A211-D9B149548B93}" srcOrd="0" destOrd="0" presId="urn:microsoft.com/office/officeart/2005/8/layout/hierarchy6"/>
    <dgm:cxn modelId="{27384798-7058-44C4-B642-2A6AB62C1C29}" type="presOf" srcId="{0176BA70-899C-42EA-9CD3-EB1538B57EA5}" destId="{045D642E-3979-44F0-8B49-F8DD4B3EC970}" srcOrd="0" destOrd="0" presId="urn:microsoft.com/office/officeart/2005/8/layout/hierarchy6"/>
    <dgm:cxn modelId="{940C1382-D54D-4566-9060-0082A5C182CB}" type="presOf" srcId="{77D917E6-7FE6-4DE3-AD28-219F623D2A1C}" destId="{C0002181-201F-4D08-BEA1-6C26C93DC9A6}" srcOrd="0" destOrd="0" presId="urn:microsoft.com/office/officeart/2005/8/layout/hierarchy6"/>
    <dgm:cxn modelId="{8B2CF356-7DED-4881-B1DE-317A065D764D}" type="presOf" srcId="{2B26BE10-39DB-4C2F-B258-DC07BF27175C}" destId="{DBF6E8E7-6FF1-4B52-B0DF-2022C8AF9F18}" srcOrd="0" destOrd="0" presId="urn:microsoft.com/office/officeart/2005/8/layout/hierarchy6"/>
    <dgm:cxn modelId="{482B95CE-C486-4F38-A3AD-B382FF3D450F}" type="presParOf" srcId="{DBF6E8E7-6FF1-4B52-B0DF-2022C8AF9F18}" destId="{FFE28F8F-5CE1-40A5-A82C-41F3C5B5ABCD}" srcOrd="0" destOrd="0" presId="urn:microsoft.com/office/officeart/2005/8/layout/hierarchy6"/>
    <dgm:cxn modelId="{7D589935-DD75-46D4-96CC-70D7E51BAD11}" type="presParOf" srcId="{FFE28F8F-5CE1-40A5-A82C-41F3C5B5ABCD}" destId="{85269D75-CCC4-44D3-9AC2-CB5D9288EAC8}" srcOrd="0" destOrd="0" presId="urn:microsoft.com/office/officeart/2005/8/layout/hierarchy6"/>
    <dgm:cxn modelId="{4A43348E-01AA-4F02-B7A2-C2AD9414F090}" type="presParOf" srcId="{85269D75-CCC4-44D3-9AC2-CB5D9288EAC8}" destId="{E1FAE971-3AC1-4A30-9AB0-D6C54EF216DC}" srcOrd="0" destOrd="0" presId="urn:microsoft.com/office/officeart/2005/8/layout/hierarchy6"/>
    <dgm:cxn modelId="{D599492D-B19C-4859-93B4-F0FED7582872}" type="presParOf" srcId="{E1FAE971-3AC1-4A30-9AB0-D6C54EF216DC}" destId="{62410B86-CE24-47FD-A211-D9B149548B93}" srcOrd="0" destOrd="0" presId="urn:microsoft.com/office/officeart/2005/8/layout/hierarchy6"/>
    <dgm:cxn modelId="{F2B4ADED-C96C-4334-943C-44549B330A00}" type="presParOf" srcId="{E1FAE971-3AC1-4A30-9AB0-D6C54EF216DC}" destId="{54DA7AD1-4215-41DC-94F8-1649CF1023B5}" srcOrd="1" destOrd="0" presId="urn:microsoft.com/office/officeart/2005/8/layout/hierarchy6"/>
    <dgm:cxn modelId="{E77737CE-A787-4D2E-89BB-27ADE91A7A3A}" type="presParOf" srcId="{54DA7AD1-4215-41DC-94F8-1649CF1023B5}" destId="{C0002181-201F-4D08-BEA1-6C26C93DC9A6}" srcOrd="0" destOrd="0" presId="urn:microsoft.com/office/officeart/2005/8/layout/hierarchy6"/>
    <dgm:cxn modelId="{F2A651C6-9E42-4196-A839-1B4E83527340}" type="presParOf" srcId="{54DA7AD1-4215-41DC-94F8-1649CF1023B5}" destId="{AA4C1E80-B42D-4F72-B89B-39EF258299E4}" srcOrd="1" destOrd="0" presId="urn:microsoft.com/office/officeart/2005/8/layout/hierarchy6"/>
    <dgm:cxn modelId="{D5C61291-775C-4F3F-A60C-9BBED7AEA959}" type="presParOf" srcId="{AA4C1E80-B42D-4F72-B89B-39EF258299E4}" destId="{045D642E-3979-44F0-8B49-F8DD4B3EC970}" srcOrd="0" destOrd="0" presId="urn:microsoft.com/office/officeart/2005/8/layout/hierarchy6"/>
    <dgm:cxn modelId="{86E2D6EC-EA1B-4202-A0C8-43CDDF0FCA60}" type="presParOf" srcId="{AA4C1E80-B42D-4F72-B89B-39EF258299E4}" destId="{B592D28D-AFBA-40A7-8414-9E5B71E35C8E}" srcOrd="1" destOrd="0" presId="urn:microsoft.com/office/officeart/2005/8/layout/hierarchy6"/>
    <dgm:cxn modelId="{2EABBE04-7F7A-455A-A296-5A8E145C81B7}" type="presParOf" srcId="{DBF6E8E7-6FF1-4B52-B0DF-2022C8AF9F18}" destId="{DE4B21A6-08B3-46DA-9C94-325432D32F6F}" srcOrd="1" destOrd="0" presId="urn:microsoft.com/office/officeart/2005/8/layout/hierarchy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jpeg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092039" cy="1126283"/>
          </a:xfrm>
        </p:spPr>
        <p:txBody>
          <a:bodyPr/>
          <a:lstStyle/>
          <a:p>
            <a:pPr algn="r"/>
            <a:r>
              <a:rPr lang="en-IN" b="1" dirty="0"/>
              <a:t>CA R. KRISHNAN </a:t>
            </a:r>
            <a:r>
              <a:rPr lang="en-IN" b="1" dirty="0" err="1"/>
              <a:t>Mcom</a:t>
            </a:r>
            <a:r>
              <a:rPr lang="en-IN" b="1" dirty="0"/>
              <a:t>. DISA (ICAI)</a:t>
            </a:r>
          </a:p>
        </p:txBody>
      </p:sp>
      <p:sp>
        <p:nvSpPr>
          <p:cNvPr id="4" name="Rectangle 3"/>
          <p:cNvSpPr/>
          <p:nvPr/>
        </p:nvSpPr>
        <p:spPr>
          <a:xfrm>
            <a:off x="2325189" y="1867989"/>
            <a:ext cx="8085908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IN" sz="8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TAX AUDIT</a:t>
            </a:r>
            <a:endParaRPr lang="en-IN" sz="8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9041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u="sng" dirty="0" smtClean="0">
                <a:latin typeface="Times New Roman" pitchFamily="18" charset="0"/>
                <a:cs typeface="Times New Roman" pitchFamily="18" charset="0"/>
              </a:rPr>
              <a:t>Part  A  – Clause 4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		</a:t>
            </a:r>
            <a:endParaRPr lang="en-I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06731"/>
            <a:ext cx="8915400" cy="4304491"/>
          </a:xfrm>
        </p:spPr>
        <p:txBody>
          <a:bodyPr>
            <a:normAutofit/>
          </a:bodyPr>
          <a:lstStyle/>
          <a:p>
            <a:pPr>
              <a:buAutoNum type="arabicPeriod" startAt="4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Whether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assessee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is liable to pay indirect tax……. </a:t>
            </a:r>
          </a:p>
          <a:p>
            <a:pPr lvl="2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Situations may arise where there is an element of doubt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w.r.t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applicability of certain indirect taxes  provisions itself.</a:t>
            </a:r>
          </a:p>
          <a:p>
            <a:pPr lvl="2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Whether tax auditor  is required by clause 4 to determine whether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assessee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is liable for IDT</a:t>
            </a:r>
          </a:p>
          <a:p>
            <a:pPr lvl="2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This can be a tricky and complicated legal question </a:t>
            </a:r>
          </a:p>
          <a:p>
            <a:pPr lvl="2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2014 GN or ICAI implementation guide does not require the auditor to go into this question</a:t>
            </a:r>
          </a:p>
          <a:p>
            <a:pPr lvl="2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Where liability is only under RCM for GST auditor should specifically mention so</a:t>
            </a:r>
          </a:p>
          <a:p>
            <a:pPr lvl="2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GN states that auditor can obtain management representation regarding applicability of indirect tax laws</a:t>
            </a:r>
          </a:p>
          <a:p>
            <a:pPr lvl="2">
              <a:buFont typeface="Wingdings" pitchFamily="2" charset="2"/>
              <a:buChar char="Ø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latin typeface="Times New Roman" pitchFamily="18" charset="0"/>
                <a:cs typeface="Times New Roman" pitchFamily="18" charset="0"/>
              </a:rPr>
              <a:t>Part B – Clause 12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2177143"/>
          </a:xfrm>
        </p:spPr>
        <p:txBody>
          <a:bodyPr>
            <a:normAutofit/>
          </a:bodyPr>
          <a:lstStyle/>
          <a:p>
            <a:pPr>
              <a:buAutoNum type="arabicPeriod" startAt="12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Whether the P&amp;L includes any profit / gains assessable on presumptive basis……</a:t>
            </a:r>
          </a:p>
          <a:p>
            <a:pPr lvl="2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If any income is offered on presumptive basis as per the relevant sections, care should be taken to state  so in this clause</a:t>
            </a:r>
          </a:p>
          <a:p>
            <a:pPr lvl="2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There should not be mismatch between the computation and 3CD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Part B – Clause 13(d) &amp; (f) Sec.145(2) 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1" y="2133600"/>
            <a:ext cx="9350239" cy="3777622"/>
          </a:xfrm>
        </p:spPr>
        <p:txBody>
          <a:bodyPr>
            <a:normAutofit/>
          </a:bodyPr>
          <a:lstStyle/>
          <a:p>
            <a:pPr>
              <a:buAutoNum type="arabicPeriod" startAt="13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(d)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ICDS applies to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assessees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following mercantile system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As per sec. 128(1) of the CA 2013, all Cos are to follow accrual basis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Sec.34(1) of the LLP Act, 2008 allow LLPs to follow accrual/cash basis</a:t>
            </a:r>
          </a:p>
          <a:p>
            <a:pPr lvl="1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HOW TO ENSURE THAT ACCRUAL BASIS HAS BEEN FOLLOWED?</a:t>
            </a:r>
          </a:p>
          <a:p>
            <a:pPr lvl="2" algn="just">
              <a:buFont typeface="Wingdings" pitchFamily="2" charset="2"/>
              <a:buChar char="Ø"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Ensure that accounting treatments contained in AS, GN , Statements issued by ICAI are followed as these are on the basis of accrual system</a:t>
            </a:r>
          </a:p>
          <a:p>
            <a:pPr lvl="2">
              <a:buFont typeface="Wingdings" pitchFamily="2" charset="2"/>
              <a:buChar char="Ø"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50236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Practical issues on 145(2)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Income of March received in April next year and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assessee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accounting next year only and contenting that income of last March accounted in April of CY, which is the consistent method followed.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Smt.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Varsha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Salunke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v. Dy. CIT 98 ITD 147(Mum)(TM)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Held by Mumbai Tribunal that 12 months income is offered in the year and it has been the consistent method followed by the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assessee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However TDS credit given in the subsequent year as income offered in that year.</a:t>
            </a:r>
          </a:p>
          <a:p>
            <a:pPr lvl="1"/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63086" y="1911532"/>
            <a:ext cx="8915400" cy="910046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 explained distinction between mercantile and cash system as under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CIT v 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Krishnaswami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Mudaliar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53 ITR 122  (SC)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593703" y="3169195"/>
          <a:ext cx="8128000" cy="247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Mercantile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System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Cash System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Entries posted in books on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the dates of transaction </a:t>
                      </a:r>
                      <a:r>
                        <a:rPr lang="en-US" sz="18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ie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., on date the rights accrue or liabilities are incurred irrespective of date of payment.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Entries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posted when money or money’s worth is actually received, collected or disbursed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Some of the debts may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have to be written off when they are found to be irrecoverable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No question of write off of bad debts.</a:t>
                      </a:r>
                      <a:endParaRPr lang="en-IN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13. (f) (ii)  Valuation of Inventories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As per ICDS II – Valuation of Inventories , valuation shall be done at cost/ NRV  whichever is lower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Cost of  inventory shall comprise of 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Cost of all purchases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Cost of Services 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Cost of Conversion &amp;</a:t>
            </a:r>
          </a:p>
          <a:p>
            <a:pPr marL="1257300" lvl="2" indent="-342900">
              <a:buFont typeface="+mj-lt"/>
              <a:buAutoNum type="alphaLcPeriod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Other Cost incurred in bringing the inventories to their present location conditions</a:t>
            </a:r>
          </a:p>
          <a:p>
            <a:pPr marL="857250" lvl="1" indent="-342900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Cost of  purchase shall consist of purchase price , duties &amp; taxes . Freight inward and other expenses directly attributable to the acquisition.</a:t>
            </a:r>
          </a:p>
          <a:p>
            <a:pPr marL="857250" lvl="1" indent="-342900">
              <a:buFont typeface="Wingdings" pitchFamily="2" charset="2"/>
              <a:buChar char="Ø"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Trade discounts ,rebates, duty drawbacks and other similar items are deducted from cost</a:t>
            </a:r>
          </a:p>
          <a:p>
            <a:pPr marL="857250" lvl="1" indent="-342900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Impact of change in method due to adoption of ICDS II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1497874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Normally it is revenue neutral.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If an exclusive method is followed as per AS , tax payer would be required to prepare the memorandum account to demonstrate that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-a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vis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inclusive method it is tax neutral.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Following illustration would prove the point.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72476164"/>
              </p:ext>
            </p:extLst>
          </p:nvPr>
        </p:nvGraphicFramePr>
        <p:xfrm>
          <a:off x="391885" y="809897"/>
          <a:ext cx="11534503" cy="5685826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172999"/>
                <a:gridCol w="5474002"/>
                <a:gridCol w="2541501"/>
                <a:gridCol w="2346001"/>
              </a:tblGrid>
              <a:tr h="8702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Sl</a:t>
                      </a:r>
                      <a:r>
                        <a:rPr lang="en-US" sz="2400" b="1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No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Particulars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 in Profit (Rupees)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Decrease in Profit (Rupees)</a:t>
                      </a:r>
                      <a:endParaRPr lang="en-US" sz="2400" dirty="0"/>
                    </a:p>
                  </a:txBody>
                  <a:tcPr/>
                </a:tc>
              </a:tr>
              <a:tr h="133442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Increase in cost of opening stock on inclusion of excise duty on which CENVAT credit is available/availed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2400" dirty="0"/>
                    </a:p>
                  </a:txBody>
                  <a:tcPr/>
                </a:tc>
              </a:tr>
              <a:tr h="1334428">
                <a:tc>
                  <a:txBody>
                    <a:bodyPr/>
                    <a:lstStyle/>
                    <a:p>
                      <a:pPr algn="ctr"/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Increase in purchase cost of raw material on inclusion of excise duty on which CENVAT credit is available/ availed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  <a:endParaRPr lang="en-US" sz="2400" dirty="0"/>
                    </a:p>
                  </a:txBody>
                  <a:tcPr/>
                </a:tc>
              </a:tr>
              <a:tr h="889619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Increase in sales of finished goods on inclusion of excise duty 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180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1257071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Excise duty paid on sale of finished goods as a result of its inclusion in sales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180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6011" y="219162"/>
            <a:ext cx="8911687" cy="695239"/>
          </a:xfrm>
        </p:spPr>
        <p:txBody>
          <a:bodyPr/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086504793"/>
              </p:ext>
            </p:extLst>
          </p:nvPr>
        </p:nvGraphicFramePr>
        <p:xfrm>
          <a:off x="444136" y="1332412"/>
          <a:ext cx="11573691" cy="5226001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692332"/>
                <a:gridCol w="7439433"/>
                <a:gridCol w="1798021"/>
                <a:gridCol w="1643905"/>
              </a:tblGrid>
              <a:tr h="11495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</a:t>
                      </a:r>
                      <a:endParaRPr lang="en-US" sz="24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b="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Increase in closing stock of raw material on inclusion of excise duty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b="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40</a:t>
                      </a:r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7966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Increase in closing stock of finished goods on inclusion of excise duty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6655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Increase in excise duty on closing stock of finished goods as a result of its inclusion in closing stock of finished goods 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9320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Accounting of CENVAT credit availed and </a:t>
                      </a:r>
                      <a:r>
                        <a:rPr lang="en-US" sz="2400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utilised</a:t>
                      </a:r>
                      <a:r>
                        <a:rPr lang="en-US" sz="2400" kern="1200" dirty="0" smtClean="0">
                          <a:solidFill>
                            <a:schemeClr val="dk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on raw materials consumed in payment of excise duty on finished goods accounted on the basis of raw material consumed </a:t>
                      </a:r>
                      <a:endParaRPr lang="en-US" sz="24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160</a:t>
                      </a:r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37001">
                <a:tc>
                  <a:txBody>
                    <a:bodyPr/>
                    <a:lstStyle/>
                    <a:p>
                      <a:endParaRPr 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TOTAL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440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440 </a:t>
                      </a:r>
                      <a:endParaRPr lang="en-US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Clause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31- 269ST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6600" y="1510748"/>
            <a:ext cx="8915400" cy="5022574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Section 269ST was introduced by the Finance Act, 2017  </a:t>
            </a:r>
          </a:p>
          <a:p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W.e.f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1</a:t>
            </a:r>
            <a:r>
              <a:rPr lang="en-US" sz="2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April 2017.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person shall receive sum of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Rs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2 lakhs or more  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aggregate from a person in a day; or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respect of a single transaction; or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respect of transactions relating to one event or  occasion from  a person</a:t>
            </a:r>
          </a:p>
          <a:p>
            <a:pPr marL="457200" lvl="1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Allowable modes of undertaking transactions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A/c payee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cheque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A/c payee demand draft or </a:t>
            </a:r>
          </a:p>
          <a:p>
            <a:pPr lvl="2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use of electronic clearing system through a bank account.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21263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05542" y="519608"/>
            <a:ext cx="8911687" cy="913142"/>
          </a:xfrm>
        </p:spPr>
        <p:txBody>
          <a:bodyPr>
            <a:normAutofit/>
          </a:bodyPr>
          <a:lstStyle/>
          <a:p>
            <a:r>
              <a:rPr lang="en-IN" b="1" u="sng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3486" y="1645920"/>
            <a:ext cx="9392194" cy="418011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Tax audit is a systematic and independent examination of books of accounts </a:t>
            </a:r>
          </a:p>
          <a:p>
            <a:pPr lvl="1"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ascertain a correct picture of tax liability and </a:t>
            </a:r>
          </a:p>
          <a:p>
            <a:pPr lvl="1"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provide disclosures as per tax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laws</a:t>
            </a:r>
          </a:p>
          <a:p>
            <a:pPr algn="just"/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involves examination/review of accounts of any business/ profession carried out by taxpayers from an income tax viewpoint. </a:t>
            </a:r>
          </a:p>
          <a:p>
            <a:pPr algn="just"/>
            <a:r>
              <a:rPr lang="en-I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leads to easier income computation for filing ROI.</a:t>
            </a:r>
          </a:p>
          <a:p>
            <a:pPr algn="just">
              <a:buNone/>
            </a:pPr>
            <a:endParaRPr lang="en-US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92064" y="6109252"/>
            <a:ext cx="1599935" cy="7487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96469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>
                <a:latin typeface="Times New Roman" pitchFamily="18" charset="0"/>
                <a:cs typeface="Times New Roman" pitchFamily="18" charset="0"/>
              </a:rPr>
              <a:t>Contd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……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11965"/>
            <a:ext cx="8915400" cy="5075583"/>
          </a:xfrm>
        </p:spPr>
        <p:txBody>
          <a:bodyPr>
            <a:normAutofit fontScale="92500" lnSpcReduction="10000"/>
          </a:bodyPr>
          <a:lstStyle/>
          <a:p>
            <a:endParaRPr lang="en-US" dirty="0"/>
          </a:p>
          <a:p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The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sub-clauses deal with reporting of transactions of </a:t>
            </a:r>
            <a:r>
              <a:rPr lang="en-US" sz="1900" b="1" dirty="0">
                <a:latin typeface="Times New Roman" pitchFamily="18" charset="0"/>
                <a:cs typeface="Times New Roman" pitchFamily="18" charset="0"/>
              </a:rPr>
              <a:t>receipts and payments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 in excess of the specified limit made otherwise than by the modes specified </a:t>
            </a:r>
            <a:r>
              <a:rPr lang="en-US" sz="1900" dirty="0" smtClean="0"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section 269ST.</a:t>
            </a:r>
          </a:p>
          <a:p>
            <a:pPr marL="0" indent="0">
              <a:buNone/>
            </a:pPr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Section talks about restriction on receipts , whereas reporting is required in respect of payments also.</a:t>
            </a:r>
          </a:p>
          <a:p>
            <a:endParaRPr lang="en-US" sz="19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Contravention of section 269ST  attracts  penalty  u/s 271DA.</a:t>
            </a:r>
          </a:p>
          <a:p>
            <a:pPr marL="0" indent="0">
              <a:buNone/>
            </a:pPr>
            <a:endParaRPr lang="en-US" sz="1900" b="1" u="sng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1900" b="1" u="sng" dirty="0">
                <a:latin typeface="Times New Roman" pitchFamily="18" charset="0"/>
                <a:cs typeface="Times New Roman" pitchFamily="18" charset="0"/>
              </a:rPr>
              <a:t>Reporting Requirements</a:t>
            </a:r>
          </a:p>
          <a:p>
            <a:pPr lvl="2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Name , Address and PAN of payer</a:t>
            </a:r>
          </a:p>
          <a:p>
            <a:pPr lvl="2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Nature of transaction</a:t>
            </a:r>
          </a:p>
          <a:p>
            <a:pPr lvl="2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Amount of Receipts</a:t>
            </a:r>
          </a:p>
          <a:p>
            <a:pPr lvl="2"/>
            <a:r>
              <a:rPr lang="en-US" sz="1900" dirty="0">
                <a:latin typeface="Times New Roman" pitchFamily="18" charset="0"/>
                <a:cs typeface="Times New Roman" pitchFamily="18" charset="0"/>
              </a:rPr>
              <a:t>Date of Receipts.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096332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Contd..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228011"/>
          </a:xfrm>
        </p:spPr>
        <p:txBody>
          <a:bodyPr/>
          <a:lstStyle/>
          <a:p>
            <a:r>
              <a:rPr lang="en-IN" dirty="0"/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269ST does not apply to 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Receipts by Government 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Banking Companies; or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Post Office Savings bank; or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Co-operative Bank; or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Transactions referred to in section 269SS; or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Person notified vide Notification No. S.O. 2065(E)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dt.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1800" baseline="30000" dirty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July,2017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Receipt by any person from a banking company or PO savings or Co-operative bank [ Notification No. S.O 1057 ( E) dated 5</a:t>
            </a:r>
            <a:r>
              <a:rPr lang="en-US" sz="1800" baseline="30000" dirty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April, 2017</a:t>
            </a:r>
            <a:r>
              <a:rPr lang="en-US" dirty="0"/>
              <a:t>.</a:t>
            </a: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95550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>
                <a:latin typeface="Times New Roman" pitchFamily="18" charset="0"/>
                <a:cs typeface="Times New Roman" pitchFamily="18" charset="0"/>
              </a:rPr>
              <a:t>Difficulties and Issues-269ST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905001"/>
            <a:ext cx="8915400" cy="4707834"/>
          </a:xfrm>
        </p:spPr>
        <p:txBody>
          <a:bodyPr/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Detailed scrutiny of cash book and journal will be necessary to verify the transactions above Rs.2 lakhs.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Difficulties in verifying whether the cheques/drafts are account payee.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Necessary comments as suggested in guidance note of ICAI in para 49.6 should be included.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Difficulties in identifying receipts/payments relating to one event or occasion.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Necessary representation to be obtained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by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the audit team.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Circular 22 dated 3</a:t>
            </a:r>
            <a:r>
              <a:rPr lang="en-IN" baseline="30000" dirty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July, 2017 clarifies that each </a:t>
            </a:r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instalment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received by NBFC will constitute a single transactions and all instalments paid for a loan shall not be aggregated for determining the limit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Auditor to ensure that there is  no mismatch with reporting under clause 21d ( relating to sec. 40A(3).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405762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Clause 34(b)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992880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34 (b)</a:t>
            </a:r>
            <a:r>
              <a:rPr lang="en-IN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Details of TDS /TCS Statements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This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sub-clause has been substituted with new sub-clause 34(b) which reads as under: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i="1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b) whether the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assessee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 is required to furnish  the statement of tax deducted or tax collected. If yes, please furnish the details: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  <a:p>
            <a:pPr marL="1485900" lvl="3">
              <a:buFont typeface="+mj-lt"/>
              <a:buAutoNum type="arabicPeriod"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 TAN</a:t>
            </a:r>
          </a:p>
          <a:p>
            <a:pPr marL="1485900" lvl="3">
              <a:buFont typeface="+mj-lt"/>
              <a:buAutoNum type="arabicPeriod"/>
            </a:pP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Type of Form</a:t>
            </a:r>
          </a:p>
          <a:p>
            <a:pPr marL="1485900" lvl="3">
              <a:buFont typeface="+mj-lt"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Due date for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furnishing</a:t>
            </a:r>
          </a:p>
          <a:p>
            <a:pPr marL="1485900" lvl="3">
              <a:buFont typeface="+mj-lt"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Date of Furnishing </a:t>
            </a:r>
          </a:p>
          <a:p>
            <a:pPr marL="1485900" lvl="3">
              <a:buFont typeface="+mj-lt"/>
              <a:buAutoNum type="arabicPeriod"/>
            </a:pP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Whether the statement of TDS/ 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TCS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contains information about all details/ transactions which are required to be reported</a:t>
            </a:r>
            <a:r>
              <a:rPr lang="en-US" sz="1800" b="1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If not, please furnish list of details/transactions which are not</a:t>
            </a:r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reported</a:t>
            </a:r>
          </a:p>
          <a:p>
            <a:pPr marL="1485900" lvl="3">
              <a:buFont typeface="+mj-lt"/>
              <a:buAutoNum type="arabicPeriod"/>
            </a:pP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74240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Contd..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91478"/>
            <a:ext cx="8915400" cy="4519744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Before its substitution - Reporting requirements were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Furnish information whether the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assessee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had furnished the statement of TDS/TCS within the prescribed time.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not,state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whether the statement of TDS/TCS contains information about all transactions which were required to be  reported.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further details were required to be furnished</a:t>
            </a:r>
          </a:p>
          <a:p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Added responsibility of Tax Auditor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Extensive audit procedure to ensure the complete disclosure of transactions by auditing in statements of TDS/TCS.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601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2400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Clause </a:t>
            </a:r>
            <a:r>
              <a:rPr lang="en-US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29A – Amount Chargeable under section 56(2)(ix)- Forfeiture of Advance</a:t>
            </a:r>
            <a:endParaRPr lang="en-IN" sz="24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032069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b="1" i="1" dirty="0"/>
              <a:t>.</a:t>
            </a:r>
          </a:p>
          <a:p>
            <a:r>
              <a:rPr lang="en-US" b="1" u="sng" dirty="0">
                <a:latin typeface="Times New Roman" pitchFamily="18" charset="0"/>
                <a:cs typeface="Times New Roman" pitchFamily="18" charset="0"/>
              </a:rPr>
              <a:t>Section 56(2)(ix)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Inserted by the Finance (No 2) Act 2014, </a:t>
            </a:r>
          </a:p>
          <a:p>
            <a:pPr lvl="1"/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W.e.f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 AY 2015-16.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any sum of money received as an advance or otherwise in the course of negotiations for transfer of a capital asset, if such sum is forfeited and the negotiations do not result in transfer of such capital asset = </a:t>
            </a:r>
            <a:r>
              <a:rPr lang="en-US" sz="1800" b="1" dirty="0">
                <a:latin typeface="Times New Roman" pitchFamily="18" charset="0"/>
                <a:cs typeface="Times New Roman" pitchFamily="18" charset="0"/>
              </a:rPr>
              <a:t>income from other sources.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Disclose Nature of income and Amount thereof taxable u/s 56(2)(ix)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Only advances relating to transfer of capital assets as defined u/s 2(14) can be brought to tax under this section.</a:t>
            </a:r>
          </a:p>
          <a:p>
            <a:pPr lvl="1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Does not cover other business advances.</a:t>
            </a:r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338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93669"/>
            <a:ext cx="8915400" cy="4250539"/>
          </a:xfrm>
        </p:spPr>
        <p:txBody>
          <a:bodyPr/>
          <a:lstStyle/>
          <a:p>
            <a:pPr marL="0" indent="0">
              <a:buNone/>
            </a:pPr>
            <a:r>
              <a:rPr lang="en-IN" b="1" u="sng" dirty="0">
                <a:latin typeface="Times New Roman" pitchFamily="18" charset="0"/>
                <a:cs typeface="Times New Roman" pitchFamily="18" charset="0"/>
              </a:rPr>
              <a:t>Duties of Tax Auditor</a:t>
            </a:r>
          </a:p>
          <a:p>
            <a:endParaRPr lang="en-IN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IN" dirty="0" smtClean="0">
                <a:latin typeface="Times New Roman" pitchFamily="18" charset="0"/>
                <a:cs typeface="Times New Roman" pitchFamily="18" charset="0"/>
              </a:rPr>
              <a:t>Obtain 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details of all advances appearing as liability in the Balance sheet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Determine the applicability of section 56(2)(ix)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Specific representations can be obtained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Third party confirmations can be obtained.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If auditee takes a view that the amount is non-taxable based on judicial decisions , disclose it in 3CA/3CB also.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15951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IN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2.2 </a:t>
            </a:r>
            <a:r>
              <a:rPr lang="en-US" sz="27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Clause 29B – Income chargeable under section 56(2)(x)- Deemed Gift</a:t>
            </a:r>
            <a:br>
              <a:rPr lang="en-US" sz="27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Requiring reporting of amount includible as income u/s 56(2)(x).</a:t>
            </a:r>
            <a:endParaRPr lang="en-IN" dirty="0"/>
          </a:p>
          <a:p>
            <a:r>
              <a:rPr lang="en-US" dirty="0"/>
              <a:t>Section 56(2) of the Income Tax Act, 1961 inter alia deals with receipts without consideration or for inadequate consideration.</a:t>
            </a:r>
          </a:p>
          <a:p>
            <a:r>
              <a:rPr lang="en-US" dirty="0"/>
              <a:t>Section 56(2)(x) was introduced by the Finance Act 2017, </a:t>
            </a:r>
          </a:p>
          <a:p>
            <a:r>
              <a:rPr lang="en-US" dirty="0" err="1"/>
              <a:t>W.e.f</a:t>
            </a:r>
            <a:r>
              <a:rPr lang="en-US" dirty="0"/>
              <a:t> AY 2017-18. </a:t>
            </a:r>
          </a:p>
          <a:p>
            <a:r>
              <a:rPr lang="en-US" dirty="0"/>
              <a:t>applicable to  amounts  or assets received on or after 1st April 2017</a:t>
            </a:r>
            <a:endParaRPr lang="en-IN" dirty="0"/>
          </a:p>
          <a:p>
            <a:endParaRPr lang="en-IN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598276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95819300"/>
              </p:ext>
            </p:extLst>
          </p:nvPr>
        </p:nvGraphicFramePr>
        <p:xfrm>
          <a:off x="2536205" y="357808"/>
          <a:ext cx="8915400" cy="5577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5812">
                  <a:extLst>
                    <a:ext uri="{9D8B030D-6E8A-4147-A177-3AD203B41FA5}">
                      <a16:colId xmlns="" xmlns:a16="http://schemas.microsoft.com/office/drawing/2014/main" val="2363511840"/>
                    </a:ext>
                  </a:extLst>
                </a:gridCol>
                <a:gridCol w="2557670">
                  <a:extLst>
                    <a:ext uri="{9D8B030D-6E8A-4147-A177-3AD203B41FA5}">
                      <a16:colId xmlns="" xmlns:a16="http://schemas.microsoft.com/office/drawing/2014/main" val="3484152584"/>
                    </a:ext>
                  </a:extLst>
                </a:gridCol>
                <a:gridCol w="2691918">
                  <a:extLst>
                    <a:ext uri="{9D8B030D-6E8A-4147-A177-3AD203B41FA5}">
                      <a16:colId xmlns="" xmlns:a16="http://schemas.microsoft.com/office/drawing/2014/main" val="297702165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sz="1800" b="1" i="0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Gifts covered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b="1" dirty="0">
                          <a:effectLst/>
                        </a:rPr>
                        <a:t>Monetary threshold</a:t>
                      </a:r>
                      <a:endParaRPr lang="en-IN" dirty="0">
                        <a:effectLst/>
                      </a:endParaRP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b="1" dirty="0">
                          <a:effectLst/>
                        </a:rPr>
                        <a:t>Taxable amount</a:t>
                      </a:r>
                      <a:endParaRPr lang="en-IN" dirty="0">
                        <a:effectLst/>
                      </a:endParaRP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="" xmlns:a16="http://schemas.microsoft.com/office/drawing/2014/main" val="325183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Any sum of money without consideration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dirty="0">
                          <a:effectLst/>
                        </a:rPr>
                        <a:t>Sum exceeding </a:t>
                      </a:r>
                      <a:r>
                        <a:rPr lang="en-IN" dirty="0" err="1">
                          <a:effectLst/>
                        </a:rPr>
                        <a:t>Rs</a:t>
                      </a:r>
                      <a:r>
                        <a:rPr lang="en-IN" dirty="0">
                          <a:effectLst/>
                        </a:rPr>
                        <a:t>. 50,000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Entire sum of money received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="" xmlns:a16="http://schemas.microsoft.com/office/drawing/2014/main" val="13556429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Any immovable </a:t>
                      </a:r>
                      <a:r>
                        <a:rPr lang="en-US">
                          <a:effectLst/>
                        </a:rPr>
                        <a:t>property without </a:t>
                      </a:r>
                      <a:r>
                        <a:rPr lang="en-US" dirty="0">
                          <a:effectLst/>
                        </a:rPr>
                        <a:t>consideration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Stamp duty value exceeding Rs 50,000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Stamp duty value of the property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="" xmlns:a16="http://schemas.microsoft.com/office/drawing/2014/main" val="3782049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Any immovable property for inadequate consideration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Stamp duty value exceeds consideration by more than Rs 50,000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Stamp duty value Minus consideration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="" xmlns:a16="http://schemas.microsoft.com/office/drawing/2014/main" val="19327077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 dirty="0">
                          <a:effectLst/>
                        </a:rPr>
                        <a:t>Any movable property (</a:t>
                      </a:r>
                      <a:r>
                        <a:rPr lang="en-US" dirty="0" err="1">
                          <a:effectLst/>
                        </a:rPr>
                        <a:t>jewellery</a:t>
                      </a:r>
                      <a:r>
                        <a:rPr lang="en-US" dirty="0">
                          <a:effectLst/>
                        </a:rPr>
                        <a:t>, archaeological collection, shares, drawings, sculptures, work of art </a:t>
                      </a:r>
                      <a:r>
                        <a:rPr lang="en-US" dirty="0" err="1">
                          <a:effectLst/>
                        </a:rPr>
                        <a:t>etc</a:t>
                      </a:r>
                      <a:r>
                        <a:rPr lang="en-US" dirty="0">
                          <a:effectLst/>
                        </a:rPr>
                        <a:t>)  without consideration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Fair market value more than Rs 50,000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>
                          <a:effectLst/>
                        </a:rPr>
                        <a:t>FMV of such property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="" xmlns:a16="http://schemas.microsoft.com/office/drawing/2014/main" val="14586591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Any property other than immovable property for a consideration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>
                          <a:effectLst/>
                        </a:rPr>
                        <a:t>FMV exceeds consideration by more than Rs 50,000</a:t>
                      </a:r>
                    </a:p>
                  </a:txBody>
                  <a:tcPr marL="76200" marR="76200" marT="76200" marB="7620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IN" dirty="0">
                          <a:effectLst/>
                        </a:rPr>
                        <a:t>FMV Minus consideration</a:t>
                      </a:r>
                    </a:p>
                  </a:txBody>
                  <a:tcPr marL="76200" marR="76200" marT="76200" marB="76200"/>
                </a:tc>
                <a:extLst>
                  <a:ext uri="{0D108BD9-81ED-4DB2-BD59-A6C34878D82A}">
                    <a16:rowId xmlns="" xmlns:a16="http://schemas.microsoft.com/office/drawing/2014/main" val="1546439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582083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2000" b="1" u="sng" dirty="0">
                <a:latin typeface="Times New Roman" pitchFamily="18" charset="0"/>
                <a:cs typeface="Times New Roman" pitchFamily="18" charset="0"/>
              </a:rPr>
              <a:t>Duties of Auditor</a:t>
            </a:r>
            <a:endParaRPr lang="en-IN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04730"/>
            <a:ext cx="8915400" cy="4506492"/>
          </a:xfrm>
        </p:spPr>
        <p:txBody>
          <a:bodyPr>
            <a:noAutofit/>
          </a:bodyPr>
          <a:lstStyle/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Determination of value of movable property, the tax auditor will have to satisfy himself that;.</a:t>
            </a:r>
          </a:p>
          <a:p>
            <a:pPr lvl="1"/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Same is in accordance with rule 11U and 11UA</a:t>
            </a:r>
          </a:p>
          <a:p>
            <a:pPr lvl="1"/>
            <a:r>
              <a:rPr lang="en-IN" sz="1800" dirty="0">
                <a:latin typeface="Times New Roman" pitchFamily="18" charset="0"/>
                <a:cs typeface="Times New Roman" pitchFamily="18" charset="0"/>
              </a:rPr>
              <a:t>In appropriate circumstances valuation reports are also obtained.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Verify additions in capital assets.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If minutes books are maintained , check for gratuitous assets.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In case of corporates, examine various reserve accounts to see whether any assets are passing through such an account.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In case of Immovable property , registered documents should be examined.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In case of partnership firm or </a:t>
            </a:r>
            <a:r>
              <a:rPr lang="en-IN" dirty="0" err="1">
                <a:latin typeface="Times New Roman" pitchFamily="18" charset="0"/>
                <a:cs typeface="Times New Roman" pitchFamily="18" charset="0"/>
              </a:rPr>
              <a:t>proprietory</a:t>
            </a:r>
            <a:r>
              <a:rPr lang="en-IN" dirty="0">
                <a:latin typeface="Times New Roman" pitchFamily="18" charset="0"/>
                <a:cs typeface="Times New Roman" pitchFamily="18" charset="0"/>
              </a:rPr>
              <a:t> concern the auditor the capital or other assets of the partners/proprietor.</a:t>
            </a:r>
          </a:p>
          <a:p>
            <a:r>
              <a:rPr lang="en-IN" dirty="0">
                <a:latin typeface="Times New Roman" pitchFamily="18" charset="0"/>
                <a:cs typeface="Times New Roman" pitchFamily="18" charset="0"/>
              </a:rPr>
              <a:t>In case of difference of opinion on any issue with auditee, the same should be brought out in the audit report.</a:t>
            </a:r>
          </a:p>
          <a:p>
            <a:pPr lvl="1"/>
            <a:endParaRPr lang="en-IN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7402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516" y="253049"/>
            <a:ext cx="8911687" cy="1280890"/>
          </a:xfrm>
        </p:spPr>
        <p:txBody>
          <a:bodyPr/>
          <a:lstStyle/>
          <a:p>
            <a:r>
              <a:rPr lang="en-IN" b="1" u="sng" dirty="0"/>
              <a:t>44AB Applicable to</a:t>
            </a:r>
            <a:endParaRPr lang="en-IN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396084853"/>
              </p:ext>
            </p:extLst>
          </p:nvPr>
        </p:nvGraphicFramePr>
        <p:xfrm>
          <a:off x="2394144" y="1049493"/>
          <a:ext cx="8911686" cy="54302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6702">
                  <a:extLst>
                    <a:ext uri="{9D8B030D-6E8A-4147-A177-3AD203B41FA5}">
                      <a16:colId xmlns="" xmlns:a16="http://schemas.microsoft.com/office/drawing/2014/main" val="3612084851"/>
                    </a:ext>
                  </a:extLst>
                </a:gridCol>
                <a:gridCol w="4357693">
                  <a:extLst>
                    <a:ext uri="{9D8B030D-6E8A-4147-A177-3AD203B41FA5}">
                      <a16:colId xmlns="" xmlns:a16="http://schemas.microsoft.com/office/drawing/2014/main" val="3808684844"/>
                    </a:ext>
                  </a:extLst>
                </a:gridCol>
                <a:gridCol w="3447291">
                  <a:extLst>
                    <a:ext uri="{9D8B030D-6E8A-4147-A177-3AD203B41FA5}">
                      <a16:colId xmlns="" xmlns:a16="http://schemas.microsoft.com/office/drawing/2014/main" val="2621194623"/>
                    </a:ext>
                  </a:extLst>
                </a:gridCol>
              </a:tblGrid>
              <a:tr h="477978">
                <a:tc>
                  <a:txBody>
                    <a:bodyPr/>
                    <a:lstStyle/>
                    <a:p>
                      <a:pPr indent="457200" algn="l">
                        <a:spcAft>
                          <a:spcPts val="1800"/>
                        </a:spcAft>
                      </a:pPr>
                      <a:r>
                        <a:rPr lang="en-IN" sz="20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</a:t>
                      </a: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l">
                        <a:spcAft>
                          <a:spcPts val="1800"/>
                        </a:spcAft>
                      </a:pPr>
                      <a:r>
                        <a:rPr lang="en-IN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Persons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l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Condition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extLst>
                  <a:ext uri="{0D108BD9-81ED-4DB2-BD59-A6C34878D82A}">
                    <a16:rowId xmlns="" xmlns:a16="http://schemas.microsoft.com/office/drawing/2014/main" val="1626767976"/>
                  </a:ext>
                </a:extLst>
              </a:tr>
              <a:tr h="716969">
                <a:tc>
                  <a:txBody>
                    <a:bodyPr/>
                    <a:lstStyle/>
                    <a:p>
                      <a:pPr indent="457200" algn="l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Carrying Business and NOT opting sec 44AD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sales or turnover exceeds Rs.1 crore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extLst>
                  <a:ext uri="{0D108BD9-81ED-4DB2-BD59-A6C34878D82A}">
                    <a16:rowId xmlns="" xmlns:a16="http://schemas.microsoft.com/office/drawing/2014/main" val="1479421239"/>
                  </a:ext>
                </a:extLst>
              </a:tr>
              <a:tr h="716969">
                <a:tc>
                  <a:txBody>
                    <a:bodyPr/>
                    <a:lstStyle/>
                    <a:p>
                      <a:pPr indent="457200" algn="l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Carrying Business and opting sec 44AD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Total sales or turnover exceeds Rs.2 crores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extLst>
                  <a:ext uri="{0D108BD9-81ED-4DB2-BD59-A6C34878D82A}">
                    <a16:rowId xmlns="" xmlns:a16="http://schemas.microsoft.com/office/drawing/2014/main" val="2578818825"/>
                  </a:ext>
                </a:extLst>
              </a:tr>
              <a:tr h="477978">
                <a:tc>
                  <a:txBody>
                    <a:bodyPr/>
                    <a:lstStyle/>
                    <a:p>
                      <a:pPr indent="457200" algn="l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Carrying Profession and NOT opting sec 44ADA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Gross Receipts exceeds Rs.50 lakhs 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extLst>
                  <a:ext uri="{0D108BD9-81ED-4DB2-BD59-A6C34878D82A}">
                    <a16:rowId xmlns="" xmlns:a16="http://schemas.microsoft.com/office/drawing/2014/main" val="978520459"/>
                  </a:ext>
                </a:extLst>
              </a:tr>
              <a:tr h="1194947">
                <a:tc>
                  <a:txBody>
                    <a:bodyPr/>
                    <a:lstStyle/>
                    <a:p>
                      <a:pPr indent="457200" algn="l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Carrying Profession and opting sec 44ADA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Claims income below 50% of Gross Receipts. Further his income exceeds non-taxable threshold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extLst>
                  <a:ext uri="{0D108BD9-81ED-4DB2-BD59-A6C34878D82A}">
                    <a16:rowId xmlns="" xmlns:a16="http://schemas.microsoft.com/office/drawing/2014/main" val="3318374553"/>
                  </a:ext>
                </a:extLst>
              </a:tr>
              <a:tr h="972555">
                <a:tc>
                  <a:txBody>
                    <a:bodyPr/>
                    <a:lstStyle/>
                    <a:p>
                      <a:pPr indent="457200" algn="l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Carrying Business and opting sec 44AD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Falls under section 44AD(4) </a:t>
                      </a:r>
                      <a:r>
                        <a:rPr lang="en-IN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IN" sz="2000" baseline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IN" sz="2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income exceeds non-taxable threshold.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extLst>
                  <a:ext uri="{0D108BD9-81ED-4DB2-BD59-A6C34878D82A}">
                    <a16:rowId xmlns="" xmlns:a16="http://schemas.microsoft.com/office/drawing/2014/main" val="1972536499"/>
                  </a:ext>
                </a:extLst>
              </a:tr>
              <a:tr h="716969">
                <a:tc>
                  <a:txBody>
                    <a:bodyPr/>
                    <a:lstStyle/>
                    <a:p>
                      <a:pPr indent="457200" algn="l">
                        <a:spcAft>
                          <a:spcPts val="1800"/>
                        </a:spcAft>
                      </a:pPr>
                      <a:r>
                        <a:rPr lang="en-IN" sz="2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IN" sz="2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Carrying Business and opting sec 44AE, 44BB, 44BBB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tc>
                  <a:txBody>
                    <a:bodyPr/>
                    <a:lstStyle/>
                    <a:p>
                      <a:pPr indent="457200" algn="ctr">
                        <a:spcAft>
                          <a:spcPts val="1800"/>
                        </a:spcAft>
                      </a:pPr>
                      <a:r>
                        <a:rPr lang="en-IN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Claims income below the deemed income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359" marR="51359" marT="0" marB="0"/>
                </a:tc>
                <a:extLst>
                  <a:ext uri="{0D108BD9-81ED-4DB2-BD59-A6C34878D82A}">
                    <a16:rowId xmlns="" xmlns:a16="http://schemas.microsoft.com/office/drawing/2014/main" val="1911020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86932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Clause </a:t>
            </a:r>
            <a:r>
              <a:rPr lang="en-US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36A – Dividend Chargeable under section 2(22)(e)</a:t>
            </a:r>
            <a:r>
              <a:rPr lang="en-IN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IN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36A. (a) Whether the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assessee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received any amount in the nature of dividend as referred to in sub-clause (e) of clause</a:t>
            </a:r>
            <a:r>
              <a:rPr lang="en-IN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22) of section 2? (Yes/No)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yes, please furnish the following details:-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Amount received (in </a:t>
            </a:r>
            <a:r>
              <a:rPr lang="en-US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Rs</a:t>
            </a:r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.):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Date of receipt: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3537512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Dividend U/s 2(22)(e)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617785"/>
            <a:ext cx="8915400" cy="4768947"/>
          </a:xfrm>
        </p:spPr>
        <p:txBody>
          <a:bodyPr>
            <a:normAutofit/>
          </a:bodyPr>
          <a:lstStyle/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Payment should be by a `closely held company’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By way of advance or loan or the payment should be on behalf, or for the individual benefit, of the shareholder;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shareholder must be a person who  is  the beneficial owner  of shares holding not less than 10% of the voting power. 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Payment by way of advance or loan should be  to  the  shareholder or any concern in which the shareholder is a  member or a partner and in which he has substantial interest;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company making the payment should have accumulated profits.</a:t>
            </a:r>
          </a:p>
          <a:p>
            <a:pPr lvl="0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amount of dividend is restricted to the extent  to  which the company possesses accumulated profits.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41016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Contd</a:t>
            </a:r>
            <a:r>
              <a:rPr lang="en-IN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Bonafide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business transactions should be identified.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Professional judgement to identify the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bonafide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transactions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Difference of opinion with the auditee should be furnished in the report.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Obtain a list of related parties.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Verify the list with reporting made under clause 23 and notes to account in respect of related party transactions.</a:t>
            </a:r>
          </a:p>
        </p:txBody>
      </p:sp>
    </p:spTree>
    <p:extLst>
      <p:ext uri="{BB962C8B-B14F-4D97-AF65-F5344CB8AC3E}">
        <p14:creationId xmlns="" xmlns:p14="http://schemas.microsoft.com/office/powerpoint/2010/main" val="19431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134" y="399027"/>
            <a:ext cx="8911687" cy="83362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Clause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42 – Furnishing of Form 61, 61A and 61B</a:t>
            </a:r>
            <a:b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4055" y="1232657"/>
            <a:ext cx="10311619" cy="5913732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section 139A(5)(c) every person is required to quote his PAN in all  documents pertaining to prescribed transactions entered into by him.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Relevant  rules are 114B, 114C and 114D.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 114B - transactions where quoting of PAN is mandatory.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Second proviso to Rule 114B provides that any person who  does not have PAN and who enters into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prescribed transaction, shall make a declaration in  Form  No.  60.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 114D contains provision regarding filing of Form No. 61.</a:t>
            </a:r>
          </a:p>
          <a:p>
            <a:pPr marL="457200" lvl="1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section 285BA an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assessee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certain other specified/prescribed persons are required to furnish a statement in respect of specified financial transactions in Form 61A before’</a:t>
            </a:r>
          </a:p>
          <a:p>
            <a:pPr marL="0" indent="0"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 of Income-tax (Intelligence and Criminal Investigation) or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Joint  Director of Income-tax (Intelligence and Criminal  Investigation)</a:t>
            </a:r>
          </a:p>
          <a:p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662875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8634" y="891654"/>
            <a:ext cx="10125978" cy="1652763"/>
          </a:xfrm>
        </p:spPr>
        <p:txBody>
          <a:bodyPr>
            <a:normAutofit fontScale="92500"/>
          </a:bodyPr>
          <a:lstStyle/>
          <a:p>
            <a:pPr marL="457200" lvl="1" indent="0"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Contd..</a:t>
            </a:r>
          </a:p>
          <a:p>
            <a:pPr lvl="1"/>
            <a:endParaRPr lang="en-US" dirty="0"/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Rules 114F to 114H and Form 61B were  inserted from August, 2015 requiring maintenance and reporting information about `Reportable Accounts’ by `Reporting Financial Institutions’.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25742868"/>
              </p:ext>
            </p:extLst>
          </p:nvPr>
        </p:nvGraphicFramePr>
        <p:xfrm>
          <a:off x="1404386" y="4194592"/>
          <a:ext cx="10406923" cy="20795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249637">
                  <a:extLst>
                    <a:ext uri="{9D8B030D-6E8A-4147-A177-3AD203B41FA5}">
                      <a16:colId xmlns="" xmlns:a16="http://schemas.microsoft.com/office/drawing/2014/main" val="3837154505"/>
                    </a:ext>
                  </a:extLst>
                </a:gridCol>
                <a:gridCol w="1237957">
                  <a:extLst>
                    <a:ext uri="{9D8B030D-6E8A-4147-A177-3AD203B41FA5}">
                      <a16:colId xmlns="" xmlns:a16="http://schemas.microsoft.com/office/drawing/2014/main" val="2135239580"/>
                    </a:ext>
                  </a:extLst>
                </a:gridCol>
                <a:gridCol w="1266092">
                  <a:extLst>
                    <a:ext uri="{9D8B030D-6E8A-4147-A177-3AD203B41FA5}">
                      <a16:colId xmlns="" xmlns:a16="http://schemas.microsoft.com/office/drawing/2014/main" val="2790581451"/>
                    </a:ext>
                  </a:extLst>
                </a:gridCol>
                <a:gridCol w="1308295">
                  <a:extLst>
                    <a:ext uri="{9D8B030D-6E8A-4147-A177-3AD203B41FA5}">
                      <a16:colId xmlns="" xmlns:a16="http://schemas.microsoft.com/office/drawing/2014/main" val="467692939"/>
                    </a:ext>
                  </a:extLst>
                </a:gridCol>
                <a:gridCol w="3344942">
                  <a:extLst>
                    <a:ext uri="{9D8B030D-6E8A-4147-A177-3AD203B41FA5}">
                      <a16:colId xmlns="" xmlns:a16="http://schemas.microsoft.com/office/drawing/2014/main" val="1135557081"/>
                    </a:ext>
                  </a:extLst>
                </a:gridCol>
              </a:tblGrid>
              <a:tr h="2079599">
                <a:tc>
                  <a:txBody>
                    <a:bodyPr/>
                    <a:lstStyle/>
                    <a:p>
                      <a:pPr marL="67945">
                        <a:lnSpc>
                          <a:spcPct val="11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Income-tax Department Reporting Entity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lnSpc>
                          <a:spcPct val="111000"/>
                        </a:lnSpc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Identification Number</a:t>
                      </a:r>
                      <a:endParaRPr lang="en-IN" sz="2000" dirty="0">
                        <a:effectLst/>
                        <a:latin typeface="Times New Roman" panose="02020603050405020304" pitchFamily="18" charset="0"/>
                        <a:ea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1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Type of Form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 marR="24130">
                        <a:lnSpc>
                          <a:spcPct val="11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Due date for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945">
                        <a:spcBef>
                          <a:spcPts val="3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furnishing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310" marR="61595" algn="just">
                        <a:lnSpc>
                          <a:spcPct val="11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Date of furnishing, if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7310" algn="just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furnished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5405" marR="66040" algn="just">
                        <a:lnSpc>
                          <a:spcPct val="11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Whether the Form contains</a:t>
                      </a:r>
                      <a:r>
                        <a:rPr lang="en-IN" sz="16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spc="15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information</a:t>
                      </a:r>
                      <a:r>
                        <a:rPr lang="en-US" sz="1600" spc="28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spc="1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about all	</a:t>
                      </a: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details/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65405" marR="66040"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transactions which are required to be reported. If not, please furnish list of the details/transactions which are not reported.</a:t>
                      </a:r>
                      <a:endParaRPr lang="en-IN" sz="1600" dirty="0">
                        <a:effectLst/>
                        <a:latin typeface="Times New Roman" panose="02020603050405020304" pitchFamily="18" charset="0"/>
                        <a:ea typeface="Arial Narrow" panose="020B0606020202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="" xmlns:a16="http://schemas.microsoft.com/office/drawing/2014/main" val="477984572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794721" y="2591365"/>
            <a:ext cx="10016588" cy="1134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079160" tIns="117438" rIns="736368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8286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8286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8286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8286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8286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8286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8286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8286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828675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28675" algn="l"/>
              </a:tabLst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Clause 42 - Whether the </a:t>
            </a:r>
            <a:r>
              <a:rPr kumimoji="0" lang="en-US" altLang="en-US" sz="16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assessee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is required to furnish statement in Form No.61 or 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828675" algn="l"/>
              </a:tabLst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Form No. 61A</a:t>
            </a:r>
            <a:r>
              <a:rPr kumimoji="0" lang="en-US" altLang="en-US" sz="1600" b="1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or Form No. 61B?	(Yes/No)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8675" algn="l"/>
              </a:tabLst>
            </a:pPr>
            <a:r>
              <a:rPr kumimoji="0" lang="en-US" altLang="en-US" sz="16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Arial Narrow" panose="020B0606020202030204" pitchFamily="34" charset="0"/>
                <a:cs typeface="Arial Narrow" panose="020B0606020202030204" pitchFamily="34" charset="0"/>
              </a:rPr>
              <a:t>(b) If yes, please furnish:</a:t>
            </a:r>
            <a:endParaRPr kumimoji="0" lang="en-US" altLang="en-US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828675" algn="l"/>
              </a:tabLst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116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z="3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Duties of Tax Auditor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2491" y="2103120"/>
            <a:ext cx="9532121" cy="3808102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Tax Auditor should obtain the details of all such statements furnished in PY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tax auditor should review the due diligence procedures carried out by the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assessee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in accordance with provisions of Rule 114H and the results of the such procedures.</a:t>
            </a:r>
          </a:p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The tax auditor should verify that Form 61B is duly signed by the designated director and filed.</a:t>
            </a: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  <a:p>
            <a:endParaRPr lang="en-IN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91313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2243" y="247592"/>
            <a:ext cx="8911687" cy="1280890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PENALTY ON FAILURE</a:t>
            </a:r>
            <a:endParaRPr lang="en-IN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3254189" y="1268250"/>
          <a:ext cx="4343400" cy="1867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agram 7"/>
          <p:cNvGraphicFramePr/>
          <p:nvPr/>
        </p:nvGraphicFramePr>
        <p:xfrm>
          <a:off x="632012" y="3863788"/>
          <a:ext cx="3989424" cy="2456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212079" y="3657601"/>
            <a:ext cx="6755803" cy="286232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u="sng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Reasonable Cause </a:t>
            </a:r>
          </a:p>
          <a:p>
            <a:pPr>
              <a:buFont typeface="Wingdings" pitchFamily="2" charset="2"/>
              <a:buChar char="§"/>
            </a:pPr>
            <a:endParaRPr lang="en-IN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Bona fide Cause 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Bona Fide interpretation of turnover based on expert advice 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Death or physical disability of partner in charge of accounts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Labour Problems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Fire, Theft, etc.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Non availability of accounts due to seizure</a:t>
            </a:r>
          </a:p>
          <a:p>
            <a:pPr>
              <a:buFont typeface="Wingdings" pitchFamily="2" charset="2"/>
              <a:buChar char="§"/>
            </a:pPr>
            <a:r>
              <a:rPr lang="en-IN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Natural Calamity , etc.</a:t>
            </a:r>
          </a:p>
        </p:txBody>
      </p:sp>
      <p:sp>
        <p:nvSpPr>
          <p:cNvPr id="70658" name="AutoShape 2" descr="Image result for Penalt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0660" name="AutoShape 4" descr="Image result for Penalty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pic>
        <p:nvPicPr>
          <p:cNvPr id="70667" name="Picture 11" descr="Image result for red card penalty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264820" y="701358"/>
            <a:ext cx="3611404" cy="240760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Penalty u/s 271J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Penalty for wrong reporting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Consequences including disciplinary action against members</a:t>
            </a:r>
          </a:p>
          <a:p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4" name="Picture 12" descr="Image result for q&amp;a sess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63858">
            <a:off x="3458817" y="2080591"/>
            <a:ext cx="5009323" cy="28227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740139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Image result for thank you imag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9835" y="980659"/>
            <a:ext cx="7318651" cy="4901987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54826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Scope and Effect of Sec. 44AB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74573" y="2133599"/>
            <a:ext cx="9806609" cy="4386471"/>
          </a:xfrm>
        </p:spPr>
        <p:txBody>
          <a:bodyPr>
            <a:normAutofit lnSpcReduction="10000"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 CBDT Circular No 387 </a:t>
            </a:r>
            <a:r>
              <a:rPr lang="en-IN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dtd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</a:t>
            </a:r>
            <a:r>
              <a:rPr lang="en-I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July, 1987.</a:t>
            </a:r>
          </a:p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Objective as explained in para 17.2</a:t>
            </a:r>
          </a:p>
          <a:p>
            <a:pPr lvl="1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Ensure the books of account and other records are properly maintained.</a:t>
            </a:r>
          </a:p>
          <a:p>
            <a:pPr lvl="1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faithfully reflect the income of the tax payer and ensure correct claim of deductions.</a:t>
            </a:r>
          </a:p>
          <a:p>
            <a:pPr lvl="1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Checking fraudulent practices.</a:t>
            </a:r>
          </a:p>
          <a:p>
            <a:pPr lvl="1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Facilitate the administration of tax laws. </a:t>
            </a:r>
          </a:p>
          <a:p>
            <a:pPr lvl="1"/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Saving the time of the assessing officers from attending to checks on such accounts, for attending to more important investigational aspects of a case.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217400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OBJECTIVES OF DISCUSSION</a:t>
            </a:r>
            <a:endParaRPr lang="en-IN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89611"/>
            <a:ext cx="8915400" cy="4441371"/>
          </a:xfrm>
        </p:spPr>
        <p:txBody>
          <a:bodyPr>
            <a:normAutofit/>
          </a:bodyPr>
          <a:lstStyle/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understand the purposes of  Form 3CD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learn nuances of the clauses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understand audit risk 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effectively carry out attestation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document adequately 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disclose standard notes, limitations and stands 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know inter links between clauses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be aware of important stands taken by Courts </a:t>
            </a:r>
          </a:p>
          <a:p>
            <a:r>
              <a:rPr lang="en-IN" sz="2400" dirty="0" smtClean="0">
                <a:latin typeface="Times New Roman" pitchFamily="18" charset="0"/>
                <a:cs typeface="Times New Roman" pitchFamily="18" charset="0"/>
              </a:rPr>
              <a:t>To understand the objective of the tax department</a:t>
            </a:r>
            <a:endParaRPr lang="en-IN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4425" y="0"/>
            <a:ext cx="12087575" cy="68580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-287382" y="1240973"/>
            <a:ext cx="7040880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NOT DOCUMENTED </a:t>
            </a:r>
          </a:p>
          <a:p>
            <a:pPr algn="ctr"/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 </a:t>
            </a:r>
          </a:p>
          <a:p>
            <a:pPr algn="ctr"/>
            <a:r>
              <a:rPr lang="en-US" sz="5400" b="1" dirty="0" smtClean="0">
                <a:ln w="11430"/>
                <a:solidFill>
                  <a:srgbClr val="FF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NOT AUDITED</a:t>
            </a:r>
            <a:endParaRPr lang="en-US" sz="5400" b="1" cap="none" spc="0" dirty="0">
              <a:ln w="11430"/>
              <a:solidFill>
                <a:srgbClr val="FF0000"/>
              </a:solidFill>
              <a:effectLst>
                <a:glow rad="228600">
                  <a:schemeClr val="accent3">
                    <a:satMod val="175000"/>
                    <a:alpha val="40000"/>
                  </a:scheme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1259" y="822961"/>
            <a:ext cx="3775166" cy="192024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TextBox 4"/>
          <p:cNvSpPr txBox="1"/>
          <p:nvPr/>
        </p:nvSpPr>
        <p:spPr>
          <a:xfrm>
            <a:off x="3844836" y="731520"/>
            <a:ext cx="7667896" cy="1077218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32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ICAI MANDATES UDIN FOR TAX AUDIT REPORTS !!!</a:t>
            </a:r>
            <a:endParaRPr lang="en-IN" sz="32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94560" y="2847703"/>
            <a:ext cx="999744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IN" dirty="0" smtClean="0"/>
              <a:t> </a:t>
            </a: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UDIN being made mandatory from 1st April , 2019 for TAs</a:t>
            </a:r>
          </a:p>
          <a:p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One Time Relaxation –</a:t>
            </a:r>
          </a:p>
          <a:p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>
              <a:buFont typeface="Wingdings" pitchFamily="2" charset="2"/>
              <a:buChar char="Ø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Extension of time limit of UDIN generation from 15 days to 30 days </a:t>
            </a:r>
          </a:p>
          <a:p>
            <a:pPr lvl="1">
              <a:buFont typeface="Wingdings" pitchFamily="2" charset="2"/>
              <a:buChar char="Ø"/>
            </a:pPr>
            <a:endParaRPr lang="en-IN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Ø"/>
            </a:pPr>
            <a:r>
              <a:rPr lang="en-IN" sz="2000" dirty="0" smtClean="0">
                <a:latin typeface="Times New Roman" pitchFamily="18" charset="0"/>
                <a:cs typeface="Times New Roman" pitchFamily="18" charset="0"/>
              </a:rPr>
              <a:t> Certificate / Report / Document signed between 20th August, 2019 to 31st Dec, 2019.</a:t>
            </a:r>
          </a:p>
          <a:p>
            <a:pPr>
              <a:buFont typeface="Arial" pitchFamily="34" charset="0"/>
              <a:buChar char="•"/>
            </a:pP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525" y="544597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 No. 3CD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 for Taxpayers &amp;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Tax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uditors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Mandated large reporting requirements.</a:t>
            </a:r>
          </a:p>
          <a:p>
            <a:r>
              <a:rPr lang="en-US" dirty="0"/>
              <a:t>Require the tax auditor to step in the shoes of AO and express judgements.</a:t>
            </a:r>
          </a:p>
          <a:p>
            <a:r>
              <a:rPr lang="en-US" dirty="0"/>
              <a:t>extensive efforts to collect the details for reporting purposes.</a:t>
            </a:r>
          </a:p>
          <a:p>
            <a:r>
              <a:rPr lang="en-US" dirty="0"/>
              <a:t>The amendments put a substantial onus on the tax auditor.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r>
              <a:rPr lang="en-IN" b="1" u="sng" dirty="0"/>
              <a:t>Responsibility of Tax payers and Tax Auditors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11726115"/>
              </p:ext>
            </p:extLst>
          </p:nvPr>
        </p:nvGraphicFramePr>
        <p:xfrm>
          <a:off x="2589212" y="4735075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2458">
                  <a:extLst>
                    <a:ext uri="{9D8B030D-6E8A-4147-A177-3AD203B41FA5}">
                      <a16:colId xmlns="" xmlns:a16="http://schemas.microsoft.com/office/drawing/2014/main" val="239289199"/>
                    </a:ext>
                  </a:extLst>
                </a:gridCol>
                <a:gridCol w="6635542">
                  <a:extLst>
                    <a:ext uri="{9D8B030D-6E8A-4147-A177-3AD203B41FA5}">
                      <a16:colId xmlns="" xmlns:a16="http://schemas.microsoft.com/office/drawing/2014/main" val="38188726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Taxpayers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Setting forth the prescribed</a:t>
                      </a:r>
                      <a:r>
                        <a:rPr lang="en-IN" baseline="0" dirty="0"/>
                        <a:t> particulars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130514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dirty="0"/>
                        <a:t>Tax Auditor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Verify the same and report upon its veracity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34354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9570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IN" b="1" dirty="0"/>
          </a:p>
        </p:txBody>
      </p:sp>
      <p:sp>
        <p:nvSpPr>
          <p:cNvPr id="4" name="Rectangle 3"/>
          <p:cNvSpPr/>
          <p:nvPr/>
        </p:nvSpPr>
        <p:spPr>
          <a:xfrm>
            <a:off x="2691723" y="1267242"/>
            <a:ext cx="7967567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SOME CLAUSES OF FORM 3CD </a:t>
            </a:r>
          </a:p>
          <a:p>
            <a:pPr algn="ctr"/>
            <a:r>
              <a:rPr lang="en-US" sz="4000" b="1" cap="none" spc="0" dirty="0" smtClean="0">
                <a:ln w="11430"/>
                <a:solidFill>
                  <a:schemeClr val="accent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WHERE CARE TO BE TAKEN</a:t>
            </a:r>
            <a:endParaRPr lang="en-IN" sz="4000" b="1" cap="none" spc="0" dirty="0">
              <a:ln w="11430"/>
              <a:solidFill>
                <a:schemeClr val="accent1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78850" name="Picture 2" descr="Related im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0821" y="3148148"/>
            <a:ext cx="2835820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1434</TotalTime>
  <Words>2751</Words>
  <Application>Microsoft Office PowerPoint</Application>
  <PresentationFormat>Custom</PresentationFormat>
  <Paragraphs>338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Wisp</vt:lpstr>
      <vt:lpstr>Slide 1</vt:lpstr>
      <vt:lpstr>INTRODUCTION</vt:lpstr>
      <vt:lpstr>44AB Applicable to</vt:lpstr>
      <vt:lpstr>Scope and Effect of Sec. 44AB</vt:lpstr>
      <vt:lpstr>OBJECTIVES OF DISCUSSION</vt:lpstr>
      <vt:lpstr>Slide 6</vt:lpstr>
      <vt:lpstr>Slide 7</vt:lpstr>
      <vt:lpstr> Form No. 3CD  Challenge for Taxpayers &amp; Tax Auditors!</vt:lpstr>
      <vt:lpstr>Slide 9</vt:lpstr>
      <vt:lpstr>Part  A  – Clause 4  </vt:lpstr>
      <vt:lpstr>Part B – Clause 12 </vt:lpstr>
      <vt:lpstr>Part B – Clause 13(d) &amp; (f) Sec.145(2)  </vt:lpstr>
      <vt:lpstr>Practical issues on 145(2)  </vt:lpstr>
      <vt:lpstr>Contd….</vt:lpstr>
      <vt:lpstr>Contd…</vt:lpstr>
      <vt:lpstr>Impact of change in method due to adoption of ICDS II</vt:lpstr>
      <vt:lpstr>Slide 17</vt:lpstr>
      <vt:lpstr>Contd…</vt:lpstr>
      <vt:lpstr> Clause 31- 269ST  </vt:lpstr>
      <vt:lpstr>Contd……</vt:lpstr>
      <vt:lpstr>Contd..</vt:lpstr>
      <vt:lpstr>Difficulties and Issues-269ST</vt:lpstr>
      <vt:lpstr>Clause 34(b)</vt:lpstr>
      <vt:lpstr>Contd..</vt:lpstr>
      <vt:lpstr>Clause 29A – Amount Chargeable under section 56(2)(ix)- Forfeiture of Advance</vt:lpstr>
      <vt:lpstr>Slide 26</vt:lpstr>
      <vt:lpstr>2.2 Clause 29B – Income chargeable under section 56(2)(x)- Deemed Gift </vt:lpstr>
      <vt:lpstr>Slide 28</vt:lpstr>
      <vt:lpstr>Duties of Auditor</vt:lpstr>
      <vt:lpstr>Clause 36A – Dividend Chargeable under section 2(22)(e) </vt:lpstr>
      <vt:lpstr> Dividend U/s 2(22)(e)</vt:lpstr>
      <vt:lpstr>Contd…</vt:lpstr>
      <vt:lpstr>Clause 42 – Furnishing of Form 61, 61A and 61B </vt:lpstr>
      <vt:lpstr>Slide 34</vt:lpstr>
      <vt:lpstr>Duties of Tax Auditor</vt:lpstr>
      <vt:lpstr>PENALTY ON FAILURE</vt:lpstr>
      <vt:lpstr>Penalty u/s 271J</vt:lpstr>
      <vt:lpstr>Slide 38</vt:lpstr>
      <vt:lpstr>Slide 39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AUDIT RELATED ISSUES</dc:title>
  <dc:creator>hp</dc:creator>
  <cp:lastModifiedBy>mm</cp:lastModifiedBy>
  <cp:revision>281</cp:revision>
  <dcterms:created xsi:type="dcterms:W3CDTF">2018-09-03T16:47:45Z</dcterms:created>
  <dcterms:modified xsi:type="dcterms:W3CDTF">2019-09-26T04:44:47Z</dcterms:modified>
</cp:coreProperties>
</file>